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5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ebene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kte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Textebene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ld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Textebene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Quellenangabe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ild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ild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Titel der Präsentation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6" name="Autor und Datum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38" name="Textebene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or und Datum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40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i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50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51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Autor und Datum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71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i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des Abschnitts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1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91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Agenda-Titel</a:t>
            </a:r>
          </a:p>
        </p:txBody>
      </p:sp>
      <p:sp>
        <p:nvSpPr>
          <p:cNvPr id="100" name="Textebene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Textebene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dub01.online.tableau.com/#/site/aidacovid/workbooks/524379?:origin=card_share_link" TargetMode="External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rona-ostwestfalen-lippe-karte-102__v-gseapremiumxl.jpg" descr="corona-ostwestfalen-lippe-karte-102__v-gseapremiumx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03908" y="1572259"/>
            <a:ext cx="12359366" cy="6952144"/>
          </a:xfrm>
          <a:prstGeom prst="rect">
            <a:avLst/>
          </a:prstGeom>
        </p:spPr>
      </p:pic>
      <p:sp>
        <p:nvSpPr>
          <p:cNvPr id="167" name="Certification Project Data Scienti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6E2A"/>
                </a:solidFill>
              </a:defRPr>
            </a:lvl1pPr>
          </a:lstStyle>
          <a:p>
            <a:pPr/>
            <a:r>
              <a:t>Certification Project Data Scientist</a:t>
            </a:r>
          </a:p>
        </p:txBody>
      </p:sp>
      <p:sp>
        <p:nvSpPr>
          <p:cNvPr id="168" name="A Web Data Dashboard for Covid-19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7" sz="7700"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/>
            <a:r>
              <a:t>A Web Data Dashboard for Covid-19 Analysis</a:t>
            </a:r>
          </a:p>
        </p:txBody>
      </p:sp>
      <p:sp>
        <p:nvSpPr>
          <p:cNvPr id="169" name="Julia Poliak     Peter Eckert     Christoph Seng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>
              <a:defRPr>
                <a:solidFill>
                  <a:srgbClr val="F0EBE0"/>
                </a:solidFill>
              </a:defRPr>
            </a:pP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Julia Poliak     Peter Eckert     Christoph Seng</a:t>
            </a:r>
          </a:p>
        </p:txBody>
      </p:sp>
      <p:sp>
        <p:nvSpPr>
          <p:cNvPr id="17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4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5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eb Based Dashboard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Web Based Dashboard</a:t>
            </a:r>
          </a:p>
        </p:txBody>
      </p:sp>
      <p:grpSp>
        <p:nvGrpSpPr>
          <p:cNvPr id="220" name="image7.png"/>
          <p:cNvGrpSpPr/>
          <p:nvPr/>
        </p:nvGrpSpPr>
        <p:grpSpPr>
          <a:xfrm>
            <a:off x="2244829" y="4761334"/>
            <a:ext cx="5981574" cy="4975460"/>
            <a:chOff x="0" y="0"/>
            <a:chExt cx="5981572" cy="4975458"/>
          </a:xfrm>
        </p:grpSpPr>
        <p:pic>
          <p:nvPicPr>
            <p:cNvPr id="219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27573" cy="4645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image7.png" descr="image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1573" cy="4975459"/>
            </a:xfrm>
            <a:prstGeom prst="rect">
              <a:avLst/>
            </a:prstGeom>
            <a:effectLst/>
          </p:spPr>
        </p:pic>
      </p:grpSp>
      <p:sp>
        <p:nvSpPr>
          <p:cNvPr id="221" name="https://dub01.online.tableau.com/#/site/aidacovid/workbooks/524379?:origin=card_share_link"/>
          <p:cNvSpPr txBox="1"/>
          <p:nvPr/>
        </p:nvSpPr>
        <p:spPr>
          <a:xfrm>
            <a:off x="8948130" y="9955574"/>
            <a:ext cx="13583932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139700"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https://dub01.online.tableau.com/#/site/aidacovid/workbooks/524379?:origin=card_share_link</a:t>
            </a:r>
          </a:p>
        </p:txBody>
      </p:sp>
      <p:grpSp>
        <p:nvGrpSpPr>
          <p:cNvPr id="224" name="Live Demo"/>
          <p:cNvGrpSpPr/>
          <p:nvPr/>
        </p:nvGrpSpPr>
        <p:grpSpPr>
          <a:xfrm rot="306639">
            <a:off x="18227550" y="1703778"/>
            <a:ext cx="5043307" cy="4961858"/>
            <a:chOff x="0" y="0"/>
            <a:chExt cx="5043306" cy="4961857"/>
          </a:xfrm>
        </p:grpSpPr>
        <p:sp>
          <p:nvSpPr>
            <p:cNvPr id="223" name="Live Demo"/>
            <p:cNvSpPr/>
            <p:nvPr/>
          </p:nvSpPr>
          <p:spPr>
            <a:xfrm>
              <a:off x="127000" y="88900"/>
              <a:ext cx="4789307" cy="4631658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cap="all" sz="4500">
                  <a:solidFill>
                    <a:srgbClr val="000000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Live Demo</a:t>
              </a:r>
            </a:p>
          </p:txBody>
        </p:sp>
        <p:pic>
          <p:nvPicPr>
            <p:cNvPr id="222" name="Live Demo Live Demo" descr="Live Demo Live Dem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3307" cy="4961858"/>
            </a:xfrm>
            <a:prstGeom prst="rect">
              <a:avLst/>
            </a:prstGeom>
            <a:effectLst/>
          </p:spPr>
        </p:pic>
      </p:grpSp>
      <p:sp>
        <p:nvSpPr>
          <p:cNvPr id="225" name="Schneemann"/>
          <p:cNvSpPr/>
          <p:nvPr/>
        </p:nvSpPr>
        <p:spPr>
          <a:xfrm rot="908992">
            <a:off x="6295735" y="4921807"/>
            <a:ext cx="556268" cy="64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58" y="0"/>
                </a:moveTo>
                <a:lnTo>
                  <a:pt x="8807" y="2829"/>
                </a:lnTo>
                <a:lnTo>
                  <a:pt x="7753" y="2829"/>
                </a:lnTo>
                <a:lnTo>
                  <a:pt x="7753" y="3401"/>
                </a:lnTo>
                <a:lnTo>
                  <a:pt x="8598" y="3401"/>
                </a:lnTo>
                <a:cubicBezTo>
                  <a:pt x="8153" y="3856"/>
                  <a:pt x="7885" y="4442"/>
                  <a:pt x="7885" y="5083"/>
                </a:cubicBezTo>
                <a:cubicBezTo>
                  <a:pt x="7885" y="5757"/>
                  <a:pt x="8182" y="6373"/>
                  <a:pt x="8669" y="6836"/>
                </a:cubicBezTo>
                <a:cubicBezTo>
                  <a:pt x="7685" y="7351"/>
                  <a:pt x="6957" y="8193"/>
                  <a:pt x="6689" y="9187"/>
                </a:cubicBezTo>
                <a:lnTo>
                  <a:pt x="5220" y="9674"/>
                </a:lnTo>
                <a:lnTo>
                  <a:pt x="2523" y="9021"/>
                </a:lnTo>
                <a:lnTo>
                  <a:pt x="2139" y="7795"/>
                </a:lnTo>
                <a:lnTo>
                  <a:pt x="1775" y="7821"/>
                </a:lnTo>
                <a:lnTo>
                  <a:pt x="1804" y="8810"/>
                </a:lnTo>
                <a:lnTo>
                  <a:pt x="104" y="8404"/>
                </a:lnTo>
                <a:lnTo>
                  <a:pt x="0" y="8618"/>
                </a:lnTo>
                <a:lnTo>
                  <a:pt x="1517" y="9165"/>
                </a:lnTo>
                <a:lnTo>
                  <a:pt x="530" y="9723"/>
                </a:lnTo>
                <a:lnTo>
                  <a:pt x="780" y="9939"/>
                </a:lnTo>
                <a:lnTo>
                  <a:pt x="2368" y="9519"/>
                </a:lnTo>
                <a:lnTo>
                  <a:pt x="5267" y="10672"/>
                </a:lnTo>
                <a:lnTo>
                  <a:pt x="6593" y="10370"/>
                </a:lnTo>
                <a:cubicBezTo>
                  <a:pt x="6666" y="11090"/>
                  <a:pt x="6977" y="11753"/>
                  <a:pt x="7457" y="12298"/>
                </a:cubicBezTo>
                <a:cubicBezTo>
                  <a:pt x="5949" y="13228"/>
                  <a:pt x="4966" y="14751"/>
                  <a:pt x="4966" y="16471"/>
                </a:cubicBezTo>
                <a:cubicBezTo>
                  <a:pt x="4966" y="19304"/>
                  <a:pt x="7630" y="21600"/>
                  <a:pt x="10918" y="21600"/>
                </a:cubicBezTo>
                <a:cubicBezTo>
                  <a:pt x="14206" y="21600"/>
                  <a:pt x="16871" y="19304"/>
                  <a:pt x="16871" y="16471"/>
                </a:cubicBezTo>
                <a:cubicBezTo>
                  <a:pt x="16871" y="14751"/>
                  <a:pt x="15888" y="13228"/>
                  <a:pt x="14379" y="12298"/>
                </a:cubicBezTo>
                <a:cubicBezTo>
                  <a:pt x="14847" y="11766"/>
                  <a:pt x="15155" y="11122"/>
                  <a:pt x="15238" y="10422"/>
                </a:cubicBezTo>
                <a:lnTo>
                  <a:pt x="16333" y="10672"/>
                </a:lnTo>
                <a:lnTo>
                  <a:pt x="19232" y="9519"/>
                </a:lnTo>
                <a:lnTo>
                  <a:pt x="20820" y="9939"/>
                </a:lnTo>
                <a:lnTo>
                  <a:pt x="21070" y="9723"/>
                </a:lnTo>
                <a:lnTo>
                  <a:pt x="20083" y="9165"/>
                </a:lnTo>
                <a:lnTo>
                  <a:pt x="21600" y="8618"/>
                </a:lnTo>
                <a:lnTo>
                  <a:pt x="21496" y="8404"/>
                </a:lnTo>
                <a:lnTo>
                  <a:pt x="19796" y="8810"/>
                </a:lnTo>
                <a:lnTo>
                  <a:pt x="19825" y="7821"/>
                </a:lnTo>
                <a:lnTo>
                  <a:pt x="19461" y="7795"/>
                </a:lnTo>
                <a:lnTo>
                  <a:pt x="19077" y="9021"/>
                </a:lnTo>
                <a:lnTo>
                  <a:pt x="16380" y="9674"/>
                </a:lnTo>
                <a:lnTo>
                  <a:pt x="15171" y="9273"/>
                </a:lnTo>
                <a:cubicBezTo>
                  <a:pt x="14922" y="8242"/>
                  <a:pt x="14182" y="7366"/>
                  <a:pt x="13170" y="6836"/>
                </a:cubicBezTo>
                <a:cubicBezTo>
                  <a:pt x="13656" y="6373"/>
                  <a:pt x="13952" y="5757"/>
                  <a:pt x="13952" y="5083"/>
                </a:cubicBezTo>
                <a:cubicBezTo>
                  <a:pt x="13952" y="4442"/>
                  <a:pt x="13683" y="3856"/>
                  <a:pt x="13239" y="3401"/>
                </a:cubicBezTo>
                <a:lnTo>
                  <a:pt x="14084" y="3401"/>
                </a:lnTo>
                <a:lnTo>
                  <a:pt x="14084" y="2829"/>
                </a:lnTo>
                <a:lnTo>
                  <a:pt x="13030" y="2829"/>
                </a:lnTo>
                <a:lnTo>
                  <a:pt x="13479" y="0"/>
                </a:lnTo>
                <a:lnTo>
                  <a:pt x="8358" y="0"/>
                </a:lnTo>
                <a:close/>
                <a:moveTo>
                  <a:pt x="10085" y="3841"/>
                </a:moveTo>
                <a:cubicBezTo>
                  <a:pt x="10275" y="3841"/>
                  <a:pt x="10430" y="3974"/>
                  <a:pt x="10430" y="4138"/>
                </a:cubicBezTo>
                <a:cubicBezTo>
                  <a:pt x="10430" y="4301"/>
                  <a:pt x="10275" y="4433"/>
                  <a:pt x="10085" y="4433"/>
                </a:cubicBezTo>
                <a:cubicBezTo>
                  <a:pt x="9895" y="4433"/>
                  <a:pt x="9742" y="4301"/>
                  <a:pt x="9742" y="4138"/>
                </a:cubicBezTo>
                <a:cubicBezTo>
                  <a:pt x="9742" y="3974"/>
                  <a:pt x="9895" y="3841"/>
                  <a:pt x="10085" y="3841"/>
                </a:cubicBezTo>
                <a:close/>
                <a:moveTo>
                  <a:pt x="11812" y="3841"/>
                </a:moveTo>
                <a:cubicBezTo>
                  <a:pt x="12002" y="3841"/>
                  <a:pt x="12157" y="3974"/>
                  <a:pt x="12157" y="4138"/>
                </a:cubicBezTo>
                <a:cubicBezTo>
                  <a:pt x="12157" y="4301"/>
                  <a:pt x="12002" y="4433"/>
                  <a:pt x="11812" y="4433"/>
                </a:cubicBezTo>
                <a:cubicBezTo>
                  <a:pt x="11623" y="4433"/>
                  <a:pt x="11470" y="4301"/>
                  <a:pt x="11470" y="4138"/>
                </a:cubicBezTo>
                <a:cubicBezTo>
                  <a:pt x="11470" y="3974"/>
                  <a:pt x="11623" y="3841"/>
                  <a:pt x="11812" y="3841"/>
                </a:cubicBezTo>
                <a:close/>
                <a:moveTo>
                  <a:pt x="10932" y="4725"/>
                </a:moveTo>
                <a:lnTo>
                  <a:pt x="12719" y="4966"/>
                </a:lnTo>
                <a:cubicBezTo>
                  <a:pt x="12815" y="4966"/>
                  <a:pt x="12894" y="5034"/>
                  <a:pt x="12894" y="5117"/>
                </a:cubicBezTo>
                <a:cubicBezTo>
                  <a:pt x="12894" y="5200"/>
                  <a:pt x="12815" y="5268"/>
                  <a:pt x="12719" y="5268"/>
                </a:cubicBezTo>
                <a:cubicBezTo>
                  <a:pt x="12719" y="5268"/>
                  <a:pt x="11028" y="5494"/>
                  <a:pt x="10932" y="5507"/>
                </a:cubicBezTo>
                <a:cubicBezTo>
                  <a:pt x="10684" y="5541"/>
                  <a:pt x="10479" y="5333"/>
                  <a:pt x="10479" y="5117"/>
                </a:cubicBezTo>
                <a:cubicBezTo>
                  <a:pt x="10479" y="4901"/>
                  <a:pt x="10681" y="4725"/>
                  <a:pt x="10932" y="4725"/>
                </a:cubicBezTo>
                <a:close/>
                <a:moveTo>
                  <a:pt x="9725" y="5808"/>
                </a:moveTo>
                <a:cubicBezTo>
                  <a:pt x="9848" y="5784"/>
                  <a:pt x="9971" y="5852"/>
                  <a:pt x="9998" y="5959"/>
                </a:cubicBezTo>
                <a:cubicBezTo>
                  <a:pt x="10026" y="6065"/>
                  <a:pt x="9946" y="6170"/>
                  <a:pt x="9823" y="6193"/>
                </a:cubicBezTo>
                <a:cubicBezTo>
                  <a:pt x="9700" y="6217"/>
                  <a:pt x="9578" y="6150"/>
                  <a:pt x="9551" y="6044"/>
                </a:cubicBezTo>
                <a:cubicBezTo>
                  <a:pt x="9524" y="5937"/>
                  <a:pt x="9601" y="5831"/>
                  <a:pt x="9725" y="5808"/>
                </a:cubicBezTo>
                <a:close/>
                <a:moveTo>
                  <a:pt x="12092" y="5808"/>
                </a:moveTo>
                <a:cubicBezTo>
                  <a:pt x="12216" y="5784"/>
                  <a:pt x="12339" y="5852"/>
                  <a:pt x="12366" y="5959"/>
                </a:cubicBezTo>
                <a:cubicBezTo>
                  <a:pt x="12393" y="6065"/>
                  <a:pt x="12316" y="6170"/>
                  <a:pt x="12193" y="6193"/>
                </a:cubicBezTo>
                <a:cubicBezTo>
                  <a:pt x="12069" y="6217"/>
                  <a:pt x="11946" y="6150"/>
                  <a:pt x="11919" y="6044"/>
                </a:cubicBezTo>
                <a:cubicBezTo>
                  <a:pt x="11892" y="5937"/>
                  <a:pt x="11969" y="5831"/>
                  <a:pt x="12092" y="5808"/>
                </a:cubicBezTo>
                <a:close/>
                <a:moveTo>
                  <a:pt x="10540" y="6113"/>
                </a:moveTo>
                <a:cubicBezTo>
                  <a:pt x="10628" y="6127"/>
                  <a:pt x="10701" y="6186"/>
                  <a:pt x="10721" y="6266"/>
                </a:cubicBezTo>
                <a:cubicBezTo>
                  <a:pt x="10749" y="6372"/>
                  <a:pt x="10671" y="6477"/>
                  <a:pt x="10548" y="6500"/>
                </a:cubicBezTo>
                <a:cubicBezTo>
                  <a:pt x="10424" y="6524"/>
                  <a:pt x="10301" y="6457"/>
                  <a:pt x="10274" y="6351"/>
                </a:cubicBezTo>
                <a:cubicBezTo>
                  <a:pt x="10247" y="6244"/>
                  <a:pt x="10326" y="6138"/>
                  <a:pt x="10449" y="6115"/>
                </a:cubicBezTo>
                <a:cubicBezTo>
                  <a:pt x="10480" y="6109"/>
                  <a:pt x="10511" y="6109"/>
                  <a:pt x="10540" y="6113"/>
                </a:cubicBezTo>
                <a:close/>
                <a:moveTo>
                  <a:pt x="11395" y="6113"/>
                </a:moveTo>
                <a:cubicBezTo>
                  <a:pt x="11483" y="6127"/>
                  <a:pt x="11558" y="6186"/>
                  <a:pt x="11578" y="6266"/>
                </a:cubicBezTo>
                <a:cubicBezTo>
                  <a:pt x="11605" y="6372"/>
                  <a:pt x="11526" y="6477"/>
                  <a:pt x="11403" y="6500"/>
                </a:cubicBezTo>
                <a:cubicBezTo>
                  <a:pt x="11279" y="6524"/>
                  <a:pt x="11158" y="6457"/>
                  <a:pt x="11131" y="6351"/>
                </a:cubicBezTo>
                <a:cubicBezTo>
                  <a:pt x="11104" y="6244"/>
                  <a:pt x="11181" y="6138"/>
                  <a:pt x="11304" y="6115"/>
                </a:cubicBezTo>
                <a:cubicBezTo>
                  <a:pt x="11335" y="6109"/>
                  <a:pt x="11366" y="6109"/>
                  <a:pt x="11395" y="6113"/>
                </a:cubicBezTo>
                <a:close/>
                <a:moveTo>
                  <a:pt x="10918" y="7822"/>
                </a:moveTo>
                <a:cubicBezTo>
                  <a:pt x="11107" y="7822"/>
                  <a:pt x="11261" y="7953"/>
                  <a:pt x="11261" y="8116"/>
                </a:cubicBezTo>
                <a:cubicBezTo>
                  <a:pt x="11261" y="8279"/>
                  <a:pt x="11107" y="8411"/>
                  <a:pt x="10918" y="8411"/>
                </a:cubicBezTo>
                <a:cubicBezTo>
                  <a:pt x="10729" y="8411"/>
                  <a:pt x="10575" y="8279"/>
                  <a:pt x="10575" y="8116"/>
                </a:cubicBezTo>
                <a:cubicBezTo>
                  <a:pt x="10575" y="7953"/>
                  <a:pt x="10729" y="7822"/>
                  <a:pt x="10918" y="7822"/>
                </a:cubicBezTo>
                <a:close/>
                <a:moveTo>
                  <a:pt x="10918" y="9170"/>
                </a:moveTo>
                <a:cubicBezTo>
                  <a:pt x="11107" y="9170"/>
                  <a:pt x="11261" y="9302"/>
                  <a:pt x="11261" y="9465"/>
                </a:cubicBezTo>
                <a:cubicBezTo>
                  <a:pt x="11261" y="9628"/>
                  <a:pt x="11107" y="9760"/>
                  <a:pt x="10918" y="9760"/>
                </a:cubicBezTo>
                <a:cubicBezTo>
                  <a:pt x="10729" y="9760"/>
                  <a:pt x="10575" y="9628"/>
                  <a:pt x="10575" y="9465"/>
                </a:cubicBezTo>
                <a:cubicBezTo>
                  <a:pt x="10575" y="9302"/>
                  <a:pt x="10729" y="9170"/>
                  <a:pt x="10918" y="9170"/>
                </a:cubicBezTo>
                <a:close/>
                <a:moveTo>
                  <a:pt x="10918" y="10517"/>
                </a:moveTo>
                <a:cubicBezTo>
                  <a:pt x="11107" y="10517"/>
                  <a:pt x="11261" y="10650"/>
                  <a:pt x="11261" y="10813"/>
                </a:cubicBezTo>
                <a:cubicBezTo>
                  <a:pt x="11261" y="10976"/>
                  <a:pt x="11107" y="11108"/>
                  <a:pt x="10918" y="11108"/>
                </a:cubicBezTo>
                <a:cubicBezTo>
                  <a:pt x="10729" y="11108"/>
                  <a:pt x="10575" y="10976"/>
                  <a:pt x="10575" y="10813"/>
                </a:cubicBezTo>
                <a:cubicBezTo>
                  <a:pt x="10575" y="10650"/>
                  <a:pt x="10729" y="10517"/>
                  <a:pt x="10918" y="1051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6" name="Sicherheitsnadel"/>
          <p:cNvSpPr/>
          <p:nvPr/>
        </p:nvSpPr>
        <p:spPr>
          <a:xfrm rot="15971299">
            <a:off x="4966233" y="3975458"/>
            <a:ext cx="751382" cy="152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2" y="0"/>
                </a:moveTo>
                <a:cubicBezTo>
                  <a:pt x="12213" y="11"/>
                  <a:pt x="11000" y="1245"/>
                  <a:pt x="10867" y="1909"/>
                </a:cubicBezTo>
                <a:lnTo>
                  <a:pt x="10867" y="6587"/>
                </a:lnTo>
                <a:lnTo>
                  <a:pt x="11230" y="6587"/>
                </a:lnTo>
                <a:cubicBezTo>
                  <a:pt x="13052" y="6587"/>
                  <a:pt x="14101" y="5559"/>
                  <a:pt x="14101" y="4933"/>
                </a:cubicBezTo>
                <a:cubicBezTo>
                  <a:pt x="14101" y="4590"/>
                  <a:pt x="14101" y="3193"/>
                  <a:pt x="14101" y="3182"/>
                </a:cubicBezTo>
                <a:cubicBezTo>
                  <a:pt x="14101" y="3160"/>
                  <a:pt x="14104" y="3138"/>
                  <a:pt x="14115" y="3116"/>
                </a:cubicBezTo>
                <a:cubicBezTo>
                  <a:pt x="14181" y="2566"/>
                  <a:pt x="15107" y="2137"/>
                  <a:pt x="16234" y="2137"/>
                </a:cubicBezTo>
                <a:cubicBezTo>
                  <a:pt x="17404" y="2137"/>
                  <a:pt x="18353" y="2606"/>
                  <a:pt x="18353" y="3182"/>
                </a:cubicBezTo>
                <a:cubicBezTo>
                  <a:pt x="18353" y="3557"/>
                  <a:pt x="17956" y="3883"/>
                  <a:pt x="17348" y="4068"/>
                </a:cubicBezTo>
                <a:cubicBezTo>
                  <a:pt x="17348" y="4068"/>
                  <a:pt x="16542" y="4302"/>
                  <a:pt x="15968" y="4466"/>
                </a:cubicBezTo>
                <a:cubicBezTo>
                  <a:pt x="15670" y="4547"/>
                  <a:pt x="15603" y="4727"/>
                  <a:pt x="15692" y="4896"/>
                </a:cubicBezTo>
                <a:cubicBezTo>
                  <a:pt x="15703" y="4912"/>
                  <a:pt x="15715" y="4933"/>
                  <a:pt x="15726" y="4960"/>
                </a:cubicBezTo>
                <a:cubicBezTo>
                  <a:pt x="15892" y="5216"/>
                  <a:pt x="17471" y="6299"/>
                  <a:pt x="19426" y="6555"/>
                </a:cubicBezTo>
                <a:lnTo>
                  <a:pt x="19426" y="16198"/>
                </a:lnTo>
                <a:lnTo>
                  <a:pt x="19426" y="16727"/>
                </a:lnTo>
                <a:cubicBezTo>
                  <a:pt x="18498" y="16373"/>
                  <a:pt x="17328" y="16160"/>
                  <a:pt x="16058" y="16160"/>
                </a:cubicBezTo>
                <a:cubicBezTo>
                  <a:pt x="14048" y="16160"/>
                  <a:pt x="12280" y="16694"/>
                  <a:pt x="11319" y="17488"/>
                </a:cubicBezTo>
                <a:lnTo>
                  <a:pt x="10933" y="16999"/>
                </a:lnTo>
                <a:lnTo>
                  <a:pt x="2661" y="6604"/>
                </a:lnTo>
                <a:lnTo>
                  <a:pt x="0" y="4673"/>
                </a:lnTo>
                <a:lnTo>
                  <a:pt x="697" y="6973"/>
                </a:lnTo>
                <a:lnTo>
                  <a:pt x="9753" y="18353"/>
                </a:lnTo>
                <a:lnTo>
                  <a:pt x="10747" y="19598"/>
                </a:lnTo>
                <a:cubicBezTo>
                  <a:pt x="11387" y="20751"/>
                  <a:pt x="13538" y="21600"/>
                  <a:pt x="16078" y="21600"/>
                </a:cubicBezTo>
                <a:cubicBezTo>
                  <a:pt x="19126" y="21600"/>
                  <a:pt x="21600" y="20376"/>
                  <a:pt x="21600" y="18880"/>
                </a:cubicBezTo>
                <a:cubicBezTo>
                  <a:pt x="21600" y="18853"/>
                  <a:pt x="21600" y="17281"/>
                  <a:pt x="21600" y="17281"/>
                </a:cubicBezTo>
                <a:lnTo>
                  <a:pt x="21600" y="5064"/>
                </a:lnTo>
                <a:lnTo>
                  <a:pt x="21600" y="1941"/>
                </a:lnTo>
                <a:cubicBezTo>
                  <a:pt x="21600" y="1941"/>
                  <a:pt x="21600" y="1919"/>
                  <a:pt x="21600" y="1914"/>
                </a:cubicBezTo>
                <a:cubicBezTo>
                  <a:pt x="21501" y="1250"/>
                  <a:pt x="20255" y="11"/>
                  <a:pt x="16655" y="0"/>
                </a:cubicBezTo>
                <a:lnTo>
                  <a:pt x="15802" y="0"/>
                </a:lnTo>
                <a:close/>
                <a:moveTo>
                  <a:pt x="16078" y="17216"/>
                </a:moveTo>
                <a:cubicBezTo>
                  <a:pt x="17934" y="17216"/>
                  <a:pt x="19447" y="17961"/>
                  <a:pt x="19447" y="18875"/>
                </a:cubicBezTo>
                <a:cubicBezTo>
                  <a:pt x="19447" y="19789"/>
                  <a:pt x="17934" y="20534"/>
                  <a:pt x="16078" y="20534"/>
                </a:cubicBezTo>
                <a:cubicBezTo>
                  <a:pt x="14223" y="20534"/>
                  <a:pt x="12710" y="19789"/>
                  <a:pt x="12710" y="18875"/>
                </a:cubicBezTo>
                <a:cubicBezTo>
                  <a:pt x="12710" y="17961"/>
                  <a:pt x="14223" y="17216"/>
                  <a:pt x="16078" y="1721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7" name="Heftzwecke"/>
          <p:cNvSpPr/>
          <p:nvPr/>
        </p:nvSpPr>
        <p:spPr>
          <a:xfrm rot="2246880">
            <a:off x="21022474" y="2125099"/>
            <a:ext cx="381001" cy="85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30" name="Thanks to M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to Max</a:t>
            </a:r>
          </a:p>
        </p:txBody>
      </p:sp>
      <p:sp>
        <p:nvSpPr>
          <p:cNvPr id="231" name="and the AIDA Te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AIDA Team</a:t>
            </a:r>
          </a:p>
        </p:txBody>
      </p:sp>
      <p:sp>
        <p:nvSpPr>
          <p:cNvPr id="232" name="* * * * * * * * * * * * * * * * * * * * * * * * * * * * * * * * * * * * * * * * * * * * * * * * * *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* * * * * * * * * * * * * * * * * * * * * * * * * * * * * * * * * * * * * * * * * * * * * * *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</a:t>
            </a:r>
          </a:p>
        </p:txBody>
      </p:sp>
      <p:sp>
        <p:nvSpPr>
          <p:cNvPr id="174" name="1. Data understanding and preprocessing  - Julia Polia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Data understanding and preprocessing 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  <a:endParaRPr>
              <a:solidFill>
                <a:schemeClr val="accent5">
                  <a:satOff val="-38356"/>
                  <a:lumOff val="-16661"/>
                </a:schemeClr>
              </a:solidFill>
            </a:endParaRPr>
          </a:p>
          <a:p>
            <a:pPr/>
            <a:r>
              <a:t>2. Data Analysis and first results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</a:p>
          <a:p>
            <a:pPr/>
            <a:r>
              <a:t>3. Prediction of future development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Peter Eckert</a:t>
            </a:r>
          </a:p>
          <a:p>
            <a:pPr/>
            <a:r>
              <a:t>4. Web based Dashboard</a:t>
            </a: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Christoph Seng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R Model - data for analysis of Covid-19 worldwide.png" descr="ER Model - data for analysis of Covid-19 world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9757" y="3908325"/>
            <a:ext cx="9467962" cy="869934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R Model of Dataset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ER Model of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art of contamination of each country"/>
          <p:cNvSpPr txBox="1"/>
          <p:nvPr/>
        </p:nvSpPr>
        <p:spPr>
          <a:xfrm>
            <a:off x="11290675" y="3165879"/>
            <a:ext cx="8147545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start of contamination of each country</a:t>
            </a:r>
          </a:p>
        </p:txBody>
      </p:sp>
      <p:sp>
        <p:nvSpPr>
          <p:cNvPr id="180" name="Data Analysis"/>
          <p:cNvSpPr txBox="1"/>
          <p:nvPr>
            <p:ph type="title" idx="4294967295"/>
          </p:nvPr>
        </p:nvSpPr>
        <p:spPr>
          <a:xfrm>
            <a:off x="6860328" y="1739899"/>
            <a:ext cx="15796472" cy="1508027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599" y="1220411"/>
            <a:ext cx="7352558" cy="594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5877" y="7843892"/>
            <a:ext cx="7282001" cy="408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eeks"/>
          <p:cNvSpPr txBox="1"/>
          <p:nvPr/>
        </p:nvSpPr>
        <p:spPr>
          <a:xfrm>
            <a:off x="8330123" y="7195021"/>
            <a:ext cx="1029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weeks</a:t>
            </a:r>
          </a:p>
        </p:txBody>
      </p:sp>
      <p:sp>
        <p:nvSpPr>
          <p:cNvPr id="184" name="days"/>
          <p:cNvSpPr txBox="1"/>
          <p:nvPr/>
        </p:nvSpPr>
        <p:spPr>
          <a:xfrm>
            <a:off x="8450614" y="11972341"/>
            <a:ext cx="7889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days</a:t>
            </a:r>
          </a:p>
        </p:txBody>
      </p:sp>
      <p:sp>
        <p:nvSpPr>
          <p:cNvPr id="185" name="Suchen"/>
          <p:cNvSpPr/>
          <p:nvPr/>
        </p:nvSpPr>
        <p:spPr>
          <a:xfrm>
            <a:off x="3034665" y="6435919"/>
            <a:ext cx="1162110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6" name="Sporttauchen"/>
          <p:cNvSpPr/>
          <p:nvPr/>
        </p:nvSpPr>
        <p:spPr>
          <a:xfrm>
            <a:off x="6370563" y="6143733"/>
            <a:ext cx="247056" cy="20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27" y="0"/>
                </a:moveTo>
                <a:cubicBezTo>
                  <a:pt x="-2" y="0"/>
                  <a:pt x="-9" y="21"/>
                  <a:pt x="12" y="46"/>
                </a:cubicBezTo>
                <a:lnTo>
                  <a:pt x="3476" y="4041"/>
                </a:lnTo>
                <a:cubicBezTo>
                  <a:pt x="3497" y="4066"/>
                  <a:pt x="3534" y="4067"/>
                  <a:pt x="3557" y="4045"/>
                </a:cubicBezTo>
                <a:lnTo>
                  <a:pt x="4804" y="2859"/>
                </a:lnTo>
                <a:cubicBezTo>
                  <a:pt x="4828" y="2837"/>
                  <a:pt x="4832" y="2797"/>
                  <a:pt x="4816" y="2767"/>
                </a:cubicBezTo>
                <a:lnTo>
                  <a:pt x="3338" y="54"/>
                </a:lnTo>
                <a:cubicBezTo>
                  <a:pt x="3322" y="24"/>
                  <a:pt x="3285" y="0"/>
                  <a:pt x="3255" y="0"/>
                </a:cubicBezTo>
                <a:lnTo>
                  <a:pt x="27" y="0"/>
                </a:lnTo>
                <a:close/>
                <a:moveTo>
                  <a:pt x="5664" y="3808"/>
                </a:moveTo>
                <a:cubicBezTo>
                  <a:pt x="5426" y="3789"/>
                  <a:pt x="5183" y="3851"/>
                  <a:pt x="4961" y="4003"/>
                </a:cubicBezTo>
                <a:cubicBezTo>
                  <a:pt x="4371" y="4410"/>
                  <a:pt x="4169" y="5307"/>
                  <a:pt x="4513" y="6006"/>
                </a:cubicBezTo>
                <a:lnTo>
                  <a:pt x="8002" y="13112"/>
                </a:lnTo>
                <a:cubicBezTo>
                  <a:pt x="8032" y="13174"/>
                  <a:pt x="8065" y="13231"/>
                  <a:pt x="8102" y="13286"/>
                </a:cubicBezTo>
                <a:cubicBezTo>
                  <a:pt x="8406" y="13862"/>
                  <a:pt x="9072" y="14692"/>
                  <a:pt x="10477" y="15107"/>
                </a:cubicBezTo>
                <a:cubicBezTo>
                  <a:pt x="10477" y="15107"/>
                  <a:pt x="14595" y="16600"/>
                  <a:pt x="16639" y="17139"/>
                </a:cubicBezTo>
                <a:lnTo>
                  <a:pt x="19943" y="21267"/>
                </a:lnTo>
                <a:cubicBezTo>
                  <a:pt x="20120" y="21487"/>
                  <a:pt x="20357" y="21600"/>
                  <a:pt x="20595" y="21600"/>
                </a:cubicBezTo>
                <a:cubicBezTo>
                  <a:pt x="20817" y="21600"/>
                  <a:pt x="21041" y="21502"/>
                  <a:pt x="21215" y="21306"/>
                </a:cubicBezTo>
                <a:cubicBezTo>
                  <a:pt x="21576" y="20901"/>
                  <a:pt x="21591" y="20228"/>
                  <a:pt x="21249" y="19801"/>
                </a:cubicBezTo>
                <a:lnTo>
                  <a:pt x="16405" y="13751"/>
                </a:lnTo>
                <a:lnTo>
                  <a:pt x="16386" y="13745"/>
                </a:lnTo>
                <a:cubicBezTo>
                  <a:pt x="15765" y="12979"/>
                  <a:pt x="14984" y="12669"/>
                  <a:pt x="14984" y="12669"/>
                </a:cubicBezTo>
                <a:lnTo>
                  <a:pt x="9780" y="10906"/>
                </a:lnTo>
                <a:lnTo>
                  <a:pt x="6652" y="4532"/>
                </a:lnTo>
                <a:cubicBezTo>
                  <a:pt x="6437" y="4095"/>
                  <a:pt x="6060" y="3839"/>
                  <a:pt x="5664" y="3808"/>
                </a:cubicBezTo>
                <a:close/>
                <a:moveTo>
                  <a:pt x="10793" y="7306"/>
                </a:moveTo>
                <a:cubicBezTo>
                  <a:pt x="10765" y="7298"/>
                  <a:pt x="10736" y="7320"/>
                  <a:pt x="10729" y="7354"/>
                </a:cubicBezTo>
                <a:lnTo>
                  <a:pt x="10195" y="9969"/>
                </a:lnTo>
                <a:cubicBezTo>
                  <a:pt x="10188" y="10004"/>
                  <a:pt x="10205" y="10039"/>
                  <a:pt x="10234" y="10047"/>
                </a:cubicBezTo>
                <a:lnTo>
                  <a:pt x="14835" y="11365"/>
                </a:lnTo>
                <a:cubicBezTo>
                  <a:pt x="14864" y="11373"/>
                  <a:pt x="14893" y="11351"/>
                  <a:pt x="14900" y="11317"/>
                </a:cubicBezTo>
                <a:lnTo>
                  <a:pt x="15434" y="8700"/>
                </a:lnTo>
                <a:cubicBezTo>
                  <a:pt x="15441" y="8665"/>
                  <a:pt x="15424" y="8632"/>
                  <a:pt x="15395" y="8624"/>
                </a:cubicBezTo>
                <a:lnTo>
                  <a:pt x="10793" y="7306"/>
                </a:lnTo>
                <a:close/>
                <a:moveTo>
                  <a:pt x="15896" y="8809"/>
                </a:moveTo>
                <a:lnTo>
                  <a:pt x="15339" y="11493"/>
                </a:lnTo>
                <a:cubicBezTo>
                  <a:pt x="16070" y="11705"/>
                  <a:pt x="16785" y="11277"/>
                  <a:pt x="16939" y="10536"/>
                </a:cubicBezTo>
                <a:cubicBezTo>
                  <a:pt x="17093" y="9796"/>
                  <a:pt x="16626" y="9022"/>
                  <a:pt x="15896" y="8809"/>
                </a:cubicBezTo>
                <a:close/>
                <a:moveTo>
                  <a:pt x="19292" y="11121"/>
                </a:moveTo>
                <a:cubicBezTo>
                  <a:pt x="18734" y="11078"/>
                  <a:pt x="18169" y="11353"/>
                  <a:pt x="17800" y="11916"/>
                </a:cubicBezTo>
                <a:cubicBezTo>
                  <a:pt x="17211" y="12817"/>
                  <a:pt x="17348" y="14115"/>
                  <a:pt x="18109" y="14813"/>
                </a:cubicBezTo>
                <a:cubicBezTo>
                  <a:pt x="18630" y="15292"/>
                  <a:pt x="19309" y="15364"/>
                  <a:pt x="19874" y="15073"/>
                </a:cubicBezTo>
                <a:lnTo>
                  <a:pt x="20405" y="15708"/>
                </a:lnTo>
                <a:lnTo>
                  <a:pt x="20964" y="14853"/>
                </a:lnTo>
                <a:lnTo>
                  <a:pt x="20990" y="14813"/>
                </a:lnTo>
                <a:lnTo>
                  <a:pt x="21549" y="13959"/>
                </a:lnTo>
                <a:lnTo>
                  <a:pt x="20899" y="13507"/>
                </a:lnTo>
                <a:cubicBezTo>
                  <a:pt x="20996" y="12787"/>
                  <a:pt x="20766" y="12028"/>
                  <a:pt x="20245" y="11549"/>
                </a:cubicBezTo>
                <a:cubicBezTo>
                  <a:pt x="19959" y="11287"/>
                  <a:pt x="19627" y="11147"/>
                  <a:pt x="19292" y="1112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7" name="Rechteck"/>
          <p:cNvSpPr/>
          <p:nvPr/>
        </p:nvSpPr>
        <p:spPr>
          <a:xfrm>
            <a:off x="2063177" y="7834220"/>
            <a:ext cx="7282001" cy="4082530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8" name="Rechteck"/>
          <p:cNvSpPr/>
          <p:nvPr/>
        </p:nvSpPr>
        <p:spPr>
          <a:xfrm>
            <a:off x="2042961" y="1214795"/>
            <a:ext cx="7347834" cy="5959231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sp>
        <p:nvSpPr>
          <p:cNvPr id="191" name="Comparison of countries by the highest amount of incidents"/>
          <p:cNvSpPr txBox="1"/>
          <p:nvPr/>
        </p:nvSpPr>
        <p:spPr>
          <a:xfrm>
            <a:off x="15904164" y="4284142"/>
            <a:ext cx="5725942" cy="171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Comparison of countries by the highest amount of incidents</a:t>
            </a:r>
          </a:p>
        </p:txBody>
      </p:sp>
      <p:pic>
        <p:nvPicPr>
          <p:cNvPr id="192" name="image (11).png" descr="image (1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514" y="4073425"/>
            <a:ext cx="12975777" cy="8204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(10).png" descr="image (1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1569740"/>
            <a:ext cx="12700001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Bild" descr="Bild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38" t="18347" r="2026" b="14773"/>
          <a:stretch>
            <a:fillRect/>
          </a:stretch>
        </p:blipFill>
        <p:spPr>
          <a:xfrm>
            <a:off x="1778000" y="1511300"/>
            <a:ext cx="20828000" cy="10693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graphicFrame>
        <p:nvGraphicFramePr>
          <p:cNvPr id="199" name="Tabelle"/>
          <p:cNvGraphicFramePr/>
          <p:nvPr/>
        </p:nvGraphicFramePr>
        <p:xfrm>
          <a:off x="3810843" y="8551533"/>
          <a:ext cx="14065931" cy="3058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780867"/>
                <a:gridCol w="973228"/>
                <a:gridCol w="973228"/>
                <a:gridCol w="973228"/>
                <a:gridCol w="973228"/>
                <a:gridCol w="973228"/>
                <a:gridCol w="973228"/>
                <a:gridCol w="973228"/>
                <a:gridCol w="2149331"/>
                <a:gridCol w="2297572"/>
              </a:tblGrid>
              <a:tr h="1357119">
                <a:tc>
                  <a:txBody>
                    <a:bodyPr/>
                    <a:lstStyle/>
                    <a:p>
                      <a:pPr algn="l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actual: </a:t>
                      </a:r>
                      <a:br/>
                      <a:r>
                        <a:t>new cases 29.11.2020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predicted:</a:t>
                      </a:r>
                      <a:br/>
                      <a:r>
                        <a:t>new cases 7.12.2020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14611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8275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1262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154893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228418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Sweden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03" name="Gruppieren"/>
          <p:cNvGrpSpPr/>
          <p:nvPr/>
        </p:nvGrpSpPr>
        <p:grpSpPr>
          <a:xfrm>
            <a:off x="7586976" y="5025644"/>
            <a:ext cx="9210048" cy="2895665"/>
            <a:chOff x="0" y="0"/>
            <a:chExt cx="9210047" cy="2895664"/>
          </a:xfrm>
        </p:grpSpPr>
        <p:sp>
          <p:nvSpPr>
            <p:cNvPr id="200" name="Rechteck"/>
            <p:cNvSpPr/>
            <p:nvPr/>
          </p:nvSpPr>
          <p:spPr>
            <a:xfrm>
              <a:off x="0" y="0"/>
              <a:ext cx="9210048" cy="2895665"/>
            </a:xfrm>
            <a:prstGeom prst="rect">
              <a:avLst/>
            </a:prstGeom>
            <a:solidFill>
              <a:schemeClr val="accent4">
                <a:satOff val="-34419"/>
                <a:lumOff val="-179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chemeClr val="accent5">
                      <a:satOff val="-38356"/>
                      <a:lumOff val="-16661"/>
                    </a:schemeClr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pic>
          <p:nvPicPr>
            <p:cNvPr id="201" name="Bildschirmfoto 2020-12-04 um 11.37.06.png" descr="Bildschirmfoto 2020-12-04 um 11.37.0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674" y="173685"/>
              <a:ext cx="8902701" cy="248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Rechteck"/>
            <p:cNvSpPr/>
            <p:nvPr/>
          </p:nvSpPr>
          <p:spPr>
            <a:xfrm>
              <a:off x="168010" y="184877"/>
              <a:ext cx="8874028" cy="2525910"/>
            </a:xfrm>
            <a:prstGeom prst="rect">
              <a:avLst/>
            </a:prstGeom>
            <a:solidFill>
              <a:srgbClr val="4B4A4B">
                <a:alpha val="41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627" y="3400661"/>
            <a:ext cx="8890001" cy="435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7679" y="8070019"/>
            <a:ext cx="8890001" cy="4432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chloss"/>
          <p:cNvSpPr/>
          <p:nvPr/>
        </p:nvSpPr>
        <p:spPr>
          <a:xfrm>
            <a:off x="13438510" y="4842959"/>
            <a:ext cx="967905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9" name="Hochspannung"/>
          <p:cNvSpPr/>
          <p:nvPr/>
        </p:nvSpPr>
        <p:spPr>
          <a:xfrm>
            <a:off x="15746373" y="8806265"/>
            <a:ext cx="686810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0" name="Riesenrad"/>
          <p:cNvSpPr/>
          <p:nvPr/>
        </p:nvSpPr>
        <p:spPr>
          <a:xfrm>
            <a:off x="13318805" y="8915510"/>
            <a:ext cx="1207315" cy="132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1" name="Dingbat-Häkchen"/>
          <p:cNvSpPr/>
          <p:nvPr/>
        </p:nvSpPr>
        <p:spPr>
          <a:xfrm>
            <a:off x="15439007" y="4771414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